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8"/>
  </p:notesMasterIdLst>
  <p:sldIdLst>
    <p:sldId id="537" r:id="rId2"/>
    <p:sldId id="519" r:id="rId3"/>
    <p:sldId id="342" r:id="rId4"/>
    <p:sldId id="516" r:id="rId5"/>
    <p:sldId id="528" r:id="rId6"/>
    <p:sldId id="351" r:id="rId7"/>
    <p:sldId id="536" r:id="rId8"/>
    <p:sldId id="524" r:id="rId9"/>
    <p:sldId id="518" r:id="rId10"/>
    <p:sldId id="535" r:id="rId11"/>
    <p:sldId id="499" r:id="rId12"/>
    <p:sldId id="500" r:id="rId13"/>
    <p:sldId id="501" r:id="rId14"/>
    <p:sldId id="502" r:id="rId15"/>
    <p:sldId id="503" r:id="rId16"/>
    <p:sldId id="530" r:id="rId17"/>
    <p:sldId id="531" r:id="rId18"/>
    <p:sldId id="532" r:id="rId19"/>
    <p:sldId id="533" r:id="rId20"/>
    <p:sldId id="534" r:id="rId21"/>
    <p:sldId id="529" r:id="rId22"/>
    <p:sldId id="509" r:id="rId23"/>
    <p:sldId id="510" r:id="rId24"/>
    <p:sldId id="512" r:id="rId25"/>
    <p:sldId id="495" r:id="rId26"/>
    <p:sldId id="485" r:id="rId27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2987"/>
    <a:srgbClr val="339933"/>
    <a:srgbClr val="3EB921"/>
    <a:srgbClr val="1AB861"/>
    <a:srgbClr val="0000FF"/>
    <a:srgbClr val="9148C8"/>
    <a:srgbClr val="7AB511"/>
    <a:srgbClr val="68EE6B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2" autoAdjust="0"/>
    <p:restoredTop sz="94685" autoAdjust="0"/>
  </p:normalViewPr>
  <p:slideViewPr>
    <p:cSldViewPr>
      <p:cViewPr varScale="1">
        <p:scale>
          <a:sx n="108" d="100"/>
          <a:sy n="108" d="100"/>
        </p:scale>
        <p:origin x="-1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00243597761359339"/>
          <c:w val="0.998816559552348"/>
          <c:h val="0.91960477060034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450456"/>
        <c:axId val="2096446712"/>
      </c:barChart>
      <c:catAx>
        <c:axId val="2096450456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2096446712"/>
        <c:crosses val="autoZero"/>
        <c:auto val="0"/>
        <c:lblAlgn val="ctr"/>
        <c:lblOffset val="100"/>
        <c:noMultiLvlLbl val="0"/>
      </c:catAx>
      <c:valAx>
        <c:axId val="2096446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96450456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95861646442219"/>
          <c:y val="0.0252280665016803"/>
          <c:w val="0.96281552486299"/>
          <c:h val="0.87286052374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 валового внутреннего продукта России
(в % к соответсвующему году)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>
                <c:manualLayout>
                  <c:x val="-0.00301654664392027"/>
                  <c:y val="-0.000726667892089428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2,2</a:t>
                    </a:r>
                    <a:endParaRPr lang="en-US" sz="1100" b="0" dirty="0">
                      <a:solidFill>
                        <a:srgbClr val="FF0000"/>
                      </a:solidFill>
                      <a:effectLst/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89-4A3E-BEEB-CB7797E5B051}"/>
                </c:ext>
              </c:extLst>
            </c:dLbl>
            <c:dLbl>
              <c:idx val="13"/>
              <c:layout>
                <c:manualLayout>
                  <c:x val="-0.00157420866850259"/>
                  <c:y val="0.0105282938017414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4,6</a:t>
                    </a:r>
                    <a:endParaRPr lang="en-US" sz="1100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689-4A3E-BEEB-CB7797E5B051}"/>
                </c:ext>
              </c:extLst>
            </c:dLbl>
            <c:dLbl>
              <c:idx val="14"/>
              <c:layout>
                <c:manualLayout>
                  <c:x val="-0.00143400959062352"/>
                  <c:y val="0.00489934083314447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4,1</a:t>
                    </a:r>
                    <a:endParaRPr lang="en-US" sz="1100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89-4A3E-BEEB-CB7797E5B051}"/>
                </c:ext>
              </c:extLst>
            </c:dLbl>
            <c:dLbl>
              <c:idx val="15"/>
              <c:layout>
                <c:manualLayout>
                  <c:x val="0.0"/>
                  <c:y val="0.0024503454960146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4,0</a:t>
                    </a:r>
                    <a:endParaRPr lang="en-US" sz="11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689-4A3E-BEEB-CB7797E5B051}"/>
                </c:ext>
              </c:extLst>
            </c:dLbl>
            <c:dLbl>
              <c:idx val="16"/>
              <c:layout>
                <c:manualLayout>
                  <c:x val="-1.01727454213977E-16"/>
                  <c:y val="-0.0024781638639999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1,2</a:t>
                    </a:r>
                    <a:endParaRPr lang="en-US" sz="1100" dirty="0">
                      <a:latin typeface="Arial Narrow" panose="020B060602020203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689-4A3E-BEEB-CB7797E5B051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100" b="1" i="0" u="none" strike="noStrike" baseline="0" dirty="0" smtClean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0,6</a:t>
                    </a:r>
                    <a:endParaRPr lang="en-US" sz="1100" dirty="0">
                      <a:latin typeface="Arial Narrow" panose="020B060602020203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689-4A3E-BEEB-CB7797E5B051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-0,4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689-4A3E-BEEB-CB7797E5B05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 sz="1050">
                    <a:solidFill>
                      <a:schemeClr val="tx1"/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Лист1!$A$2:$A$32</c:f>
              <c:strCache>
                <c:ptCount val="31"/>
                <c:pt idx="0">
                  <c:v>I кв. 2012</c:v>
                </c:pt>
                <c:pt idx="1">
                  <c:v>II кв. 2012</c:v>
                </c:pt>
                <c:pt idx="2">
                  <c:v>III кв. 2012</c:v>
                </c:pt>
                <c:pt idx="3">
                  <c:v>IV кв. 2012</c:v>
                </c:pt>
                <c:pt idx="4">
                  <c:v>I кв. 2013</c:v>
                </c:pt>
                <c:pt idx="5">
                  <c:v>II кв. 2013</c:v>
                </c:pt>
                <c:pt idx="6">
                  <c:v>III кв. 2013</c:v>
                </c:pt>
                <c:pt idx="7">
                  <c:v>IV кв. 2013</c:v>
                </c:pt>
                <c:pt idx="8">
                  <c:v>I кв. 2014</c:v>
                </c:pt>
                <c:pt idx="9">
                  <c:v>II кв. 2014</c:v>
                </c:pt>
                <c:pt idx="10">
                  <c:v>III кв. 2014</c:v>
                </c:pt>
                <c:pt idx="11">
                  <c:v>IV кв. 2014</c:v>
                </c:pt>
                <c:pt idx="12">
                  <c:v>I кв.  2015</c:v>
                </c:pt>
                <c:pt idx="13">
                  <c:v>II кв. 2015 </c:v>
                </c:pt>
                <c:pt idx="14">
                  <c:v>III кв. 2015</c:v>
                </c:pt>
                <c:pt idx="15">
                  <c:v>IV кв. 2015</c:v>
                </c:pt>
                <c:pt idx="16">
                  <c:v>I кв. 2016</c:v>
                </c:pt>
                <c:pt idx="17">
                  <c:v>II кв. 2016</c:v>
                </c:pt>
                <c:pt idx="18">
                  <c:v>III кв. 2016</c:v>
                </c:pt>
                <c:pt idx="19">
                  <c:v>IV кв. 2016</c:v>
                </c:pt>
                <c:pt idx="20">
                  <c:v>I кв. 2017</c:v>
                </c:pt>
                <c:pt idx="21">
                  <c:v>II кв. 2017</c:v>
                </c:pt>
                <c:pt idx="22">
                  <c:v>III кв. 2017</c:v>
                </c:pt>
                <c:pt idx="23">
                  <c:v>IV кв. 2017</c:v>
                </c:pt>
                <c:pt idx="24">
                  <c:v>I кв. 2018</c:v>
                </c:pt>
                <c:pt idx="25">
                  <c:v>II кв. 2018</c:v>
                </c:pt>
                <c:pt idx="26">
                  <c:v>III кв. 2018</c:v>
                </c:pt>
                <c:pt idx="27">
                  <c:v>IV кв. 2018</c:v>
                </c:pt>
                <c:pt idx="28">
                  <c:v>I кв. 2019</c:v>
                </c:pt>
                <c:pt idx="29">
                  <c:v>II кв. 2019</c:v>
                </c:pt>
                <c:pt idx="30">
                  <c:v>III кв. 2019</c:v>
                </c:pt>
              </c:strCache>
            </c:strRef>
          </c:cat>
          <c:val>
            <c:numRef>
              <c:f>Лист1!$B$2:$B$32</c:f>
              <c:numCache>
                <c:formatCode>General</c:formatCode>
                <c:ptCount val="31"/>
                <c:pt idx="0">
                  <c:v>4.7</c:v>
                </c:pt>
                <c:pt idx="1">
                  <c:v>4.2</c:v>
                </c:pt>
                <c:pt idx="2">
                  <c:v>3.1</c:v>
                </c:pt>
                <c:pt idx="3" formatCode="0.0">
                  <c:v>2.0</c:v>
                </c:pt>
                <c:pt idx="4">
                  <c:v>0.7</c:v>
                </c:pt>
                <c:pt idx="5">
                  <c:v>1.2</c:v>
                </c:pt>
                <c:pt idx="6">
                  <c:v>1.3</c:v>
                </c:pt>
                <c:pt idx="7">
                  <c:v>2.1</c:v>
                </c:pt>
                <c:pt idx="8">
                  <c:v>0.6</c:v>
                </c:pt>
                <c:pt idx="9">
                  <c:v>0.7</c:v>
                </c:pt>
                <c:pt idx="10">
                  <c:v>0.9</c:v>
                </c:pt>
                <c:pt idx="11">
                  <c:v>0.4</c:v>
                </c:pt>
                <c:pt idx="12">
                  <c:v>-2.2</c:v>
                </c:pt>
                <c:pt idx="13">
                  <c:v>-4.6</c:v>
                </c:pt>
                <c:pt idx="14">
                  <c:v>-4.1</c:v>
                </c:pt>
                <c:pt idx="15">
                  <c:v>-4.0</c:v>
                </c:pt>
                <c:pt idx="16">
                  <c:v>-1.2</c:v>
                </c:pt>
                <c:pt idx="17">
                  <c:v>-0.6</c:v>
                </c:pt>
                <c:pt idx="18">
                  <c:v>-0.4</c:v>
                </c:pt>
                <c:pt idx="19">
                  <c:v>0.3</c:v>
                </c:pt>
                <c:pt idx="20">
                  <c:v>0.5</c:v>
                </c:pt>
                <c:pt idx="21">
                  <c:v>2.5</c:v>
                </c:pt>
                <c:pt idx="22">
                  <c:v>2.3</c:v>
                </c:pt>
                <c:pt idx="23">
                  <c:v>0.3</c:v>
                </c:pt>
                <c:pt idx="24">
                  <c:v>1.9</c:v>
                </c:pt>
                <c:pt idx="25">
                  <c:v>2.2</c:v>
                </c:pt>
                <c:pt idx="26">
                  <c:v>2.2</c:v>
                </c:pt>
                <c:pt idx="27">
                  <c:v>2.7</c:v>
                </c:pt>
                <c:pt idx="28">
                  <c:v>0.5</c:v>
                </c:pt>
                <c:pt idx="29">
                  <c:v>0.9</c:v>
                </c:pt>
                <c:pt idx="30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048-466B-B5D1-CB8C89386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58870184"/>
        <c:axId val="-1211058280"/>
      </c:barChart>
      <c:catAx>
        <c:axId val="2058870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ru-RU"/>
          </a:p>
        </c:txPr>
        <c:crossAx val="-1211058280"/>
        <c:crosses val="autoZero"/>
        <c:auto val="1"/>
        <c:lblAlgn val="ctr"/>
        <c:lblOffset val="100"/>
        <c:noMultiLvlLbl val="0"/>
      </c:catAx>
      <c:valAx>
        <c:axId val="-1211058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ru-RU"/>
          </a:p>
        </c:txPr>
        <c:crossAx val="2058870184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00243597761359339"/>
          <c:w val="0.998816559552348"/>
          <c:h val="0.91960477060034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573544"/>
        <c:axId val="429565288"/>
      </c:barChart>
      <c:catAx>
        <c:axId val="429573544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429565288"/>
        <c:crosses val="autoZero"/>
        <c:auto val="0"/>
        <c:lblAlgn val="ctr"/>
        <c:lblOffset val="100"/>
        <c:noMultiLvlLbl val="0"/>
      </c:catAx>
      <c:valAx>
        <c:axId val="429565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29573544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0272971553214"/>
          <c:y val="0.0229784944518136"/>
          <c:w val="0.950972702844679"/>
          <c:h val="0.871590053494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-26,7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25-4228-9DFE-A731DB4E863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  <c:pt idx="9">
                  <c:v>2015.0</c:v>
                </c:pt>
                <c:pt idx="10">
                  <c:v>2016.0</c:v>
                </c:pt>
                <c:pt idx="11">
                  <c:v>2017.0</c:v>
                </c:pt>
                <c:pt idx="12">
                  <c:v>2018.0</c:v>
                </c:pt>
                <c:pt idx="13">
                  <c:v>2019.0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43.0</c:v>
                </c:pt>
                <c:pt idx="1">
                  <c:v>82.0</c:v>
                </c:pt>
                <c:pt idx="2">
                  <c:v>-133.0</c:v>
                </c:pt>
                <c:pt idx="3">
                  <c:v>-52.0</c:v>
                </c:pt>
                <c:pt idx="4">
                  <c:v>-38.0</c:v>
                </c:pt>
                <c:pt idx="5">
                  <c:v>-80.5</c:v>
                </c:pt>
                <c:pt idx="6">
                  <c:v>-54.0</c:v>
                </c:pt>
                <c:pt idx="7">
                  <c:v>-61.0</c:v>
                </c:pt>
                <c:pt idx="8">
                  <c:v>-151.5</c:v>
                </c:pt>
                <c:pt idx="9">
                  <c:v>-56.9</c:v>
                </c:pt>
                <c:pt idx="10">
                  <c:v>-19.8</c:v>
                </c:pt>
                <c:pt idx="11">
                  <c:v>-31.3</c:v>
                </c:pt>
                <c:pt idx="12">
                  <c:v>-67.5</c:v>
                </c:pt>
                <c:pt idx="13">
                  <c:v>-26.7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30-4BEE-8FDD-7F4452599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9492552"/>
        <c:axId val="429496168"/>
      </c:barChart>
      <c:catAx>
        <c:axId val="42949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29496168"/>
        <c:crosses val="autoZero"/>
        <c:auto val="1"/>
        <c:lblAlgn val="ctr"/>
        <c:lblOffset val="100"/>
        <c:noMultiLvlLbl val="0"/>
      </c:catAx>
      <c:valAx>
        <c:axId val="429496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29492552"/>
        <c:crosses val="autoZero"/>
        <c:crossBetween val="between"/>
      </c:valAx>
      <c:spPr>
        <a:gradFill>
          <a:gsLst>
            <a:gs pos="75000">
              <a:schemeClr val="dk1">
                <a:tint val="15000"/>
                <a:satMod val="350000"/>
              </a:schemeClr>
            </a:gs>
            <a:gs pos="0">
              <a:schemeClr val="bg1">
                <a:lumMod val="75000"/>
              </a:schemeClr>
            </a:gs>
            <a:gs pos="43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mpd="dbl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85115023664613"/>
          <c:y val="0.0314519612155217"/>
          <c:w val="0.924427633431112"/>
          <c:h val="0.86061753820794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0.00972222222222225"/>
                  <c:y val="-0.05453335337183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CB-47D2-BB92-C2C9827E395C}"/>
                </c:ext>
              </c:extLst>
            </c:dLbl>
            <c:dLbl>
              <c:idx val="1"/>
              <c:layout>
                <c:manualLayout>
                  <c:x val="-0.0420965641646173"/>
                  <c:y val="0.0401782280601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CB-47D2-BB92-C2C9827E395C}"/>
                </c:ext>
              </c:extLst>
            </c:dLbl>
            <c:dLbl>
              <c:idx val="2"/>
              <c:layout>
                <c:manualLayout>
                  <c:x val="-0.0675560354405067"/>
                  <c:y val="-0.04307295437426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CB-47D2-BB92-C2C9827E395C}"/>
                </c:ext>
              </c:extLst>
            </c:dLbl>
            <c:dLbl>
              <c:idx val="3"/>
              <c:layout>
                <c:manualLayout>
                  <c:x val="-0.0450912861533904"/>
                  <c:y val="-0.0476294947456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CB-47D2-BB92-C2C9827E395C}"/>
                </c:ext>
              </c:extLst>
            </c:dLbl>
            <c:dLbl>
              <c:idx val="4"/>
              <c:layout>
                <c:manualLayout>
                  <c:x val="-0.0388889982502187"/>
                  <c:y val="0.05226113031467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CB-47D2-BB92-C2C9827E395C}"/>
                </c:ext>
              </c:extLst>
            </c:dLbl>
            <c:dLbl>
              <c:idx val="5"/>
              <c:layout>
                <c:manualLayout>
                  <c:x val="-0.0533437256971448"/>
                  <c:y val="-0.0450092509305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CB-47D2-BB92-C2C9827E395C}"/>
                </c:ext>
              </c:extLst>
            </c:dLbl>
            <c:dLbl>
              <c:idx val="6"/>
              <c:layout>
                <c:manualLayout>
                  <c:x val="-0.0305555555555556"/>
                  <c:y val="0.05680557642899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CB-47D2-BB92-C2C9827E395C}"/>
                </c:ext>
              </c:extLst>
            </c:dLbl>
            <c:dLbl>
              <c:idx val="7"/>
              <c:layout>
                <c:manualLayout>
                  <c:x val="-0.0655900595804098"/>
                  <c:y val="-0.0407014605214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CB-47D2-BB92-C2C9827E395C}"/>
                </c:ext>
              </c:extLst>
            </c:dLbl>
            <c:dLbl>
              <c:idx val="8"/>
              <c:layout>
                <c:manualLayout>
                  <c:x val="-0.0109400565569792"/>
                  <c:y val="-0.0313275020724193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89-44CE-BD55-F058DD047547}"/>
                </c:ext>
              </c:extLst>
            </c:dLbl>
            <c:dLbl>
              <c:idx val="9"/>
              <c:layout>
                <c:manualLayout>
                  <c:x val="-0.0797077874771655"/>
                  <c:y val="0.0219199834884207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599,5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89-44CE-BD55-F058DD047547}"/>
                </c:ext>
              </c:extLst>
            </c:dLbl>
            <c:dLbl>
              <c:idx val="10"/>
              <c:layout>
                <c:manualLayout>
                  <c:x val="-0.0356520040578369"/>
                  <c:y val="-0.0700209811823164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/>
                      <a:t>515,2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89-44CE-BD55-F058DD047547}"/>
                </c:ext>
              </c:extLst>
            </c:dLbl>
            <c:dLbl>
              <c:idx val="11"/>
              <c:layout>
                <c:manualLayout>
                  <c:x val="-0.0469853304095538"/>
                  <c:y val="0.049076946851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B6-4799-9B17-3E9F1A4A5823}"/>
                </c:ext>
              </c:extLst>
            </c:dLbl>
            <c:dLbl>
              <c:idx val="12"/>
              <c:layout>
                <c:manualLayout>
                  <c:x val="-0.04524645257995"/>
                  <c:y val="-0.05111447778924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B6-4799-9B17-3E9F1A4A5823}"/>
                </c:ext>
              </c:extLst>
            </c:dLbl>
            <c:dLbl>
              <c:idx val="13"/>
              <c:layout>
                <c:manualLayout>
                  <c:x val="-0.0448151480436602"/>
                  <c:y val="0.037742353458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B6-4799-9B17-3E9F1A4A5823}"/>
                </c:ext>
              </c:extLst>
            </c:dLbl>
            <c:dLbl>
              <c:idx val="14"/>
              <c:layout>
                <c:manualLayout>
                  <c:x val="-0.0264554486474363"/>
                  <c:y val="-0.0581861282487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3461993405594578E-2"/>
                      <c:h val="5.5119685856820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D50-49CC-9D39-B10EEDC74A1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350" b="1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1">
                  <c:v>313.2</c:v>
                </c:pt>
                <c:pt idx="2">
                  <c:v>463.9</c:v>
                </c:pt>
                <c:pt idx="3">
                  <c:v>480.5</c:v>
                </c:pt>
                <c:pt idx="4">
                  <c:v>467.2</c:v>
                </c:pt>
                <c:pt idx="5">
                  <c:v>545.2</c:v>
                </c:pt>
                <c:pt idx="6">
                  <c:v>538.9</c:v>
                </c:pt>
                <c:pt idx="7">
                  <c:v>636.6</c:v>
                </c:pt>
                <c:pt idx="8">
                  <c:v>728.9</c:v>
                </c:pt>
                <c:pt idx="9">
                  <c:v>599.5</c:v>
                </c:pt>
                <c:pt idx="10">
                  <c:v>515.0</c:v>
                </c:pt>
                <c:pt idx="11">
                  <c:v>514.1</c:v>
                </c:pt>
                <c:pt idx="12">
                  <c:v>529.1</c:v>
                </c:pt>
                <c:pt idx="13">
                  <c:v>453.7</c:v>
                </c:pt>
                <c:pt idx="14">
                  <c:v>481.5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082440"/>
        <c:axId val="280070824"/>
      </c:lineChart>
      <c:catAx>
        <c:axId val="2800824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280070824"/>
        <c:crosses val="autoZero"/>
        <c:auto val="0"/>
        <c:lblAlgn val="ctr"/>
        <c:lblOffset val="100"/>
        <c:noMultiLvlLbl val="0"/>
      </c:catAx>
      <c:valAx>
        <c:axId val="280070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280082440"/>
        <c:crosses val="autoZero"/>
        <c:crossBetween val="midCat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8532574001316"/>
          <c:y val="0.0286639246144938"/>
          <c:w val="0.488496811952698"/>
          <c:h val="0.812024157307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Проникновение интернета</c:v>
                </c:pt>
                <c:pt idx="1">
                  <c:v>Проникновение смартфонов</c:v>
                </c:pt>
                <c:pt idx="2">
                  <c:v>Проникновение мобильного интернета</c:v>
                </c:pt>
                <c:pt idx="3">
                  <c:v>Доля организаций, имеющих интернет-сайт</c:v>
                </c:pt>
                <c:pt idx="4">
                  <c:v>Доля граждан, получивших госуслуги через интернет</c:v>
                </c:pt>
                <c:pt idx="5">
                  <c:v>Доля граждан, совершавших покупки онлайн</c:v>
                </c:pt>
                <c:pt idx="6">
                  <c:v>Доля организаций, использующих CRM-системы</c:v>
                </c:pt>
                <c:pt idx="7">
                  <c:v>Доля электронной торговли в общем объёме розницы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83.0</c:v>
                </c:pt>
                <c:pt idx="1">
                  <c:v>62.0</c:v>
                </c:pt>
                <c:pt idx="2">
                  <c:v>57.0</c:v>
                </c:pt>
                <c:pt idx="3">
                  <c:v>77.0</c:v>
                </c:pt>
                <c:pt idx="4">
                  <c:v>48.0</c:v>
                </c:pt>
                <c:pt idx="5">
                  <c:v>55.0</c:v>
                </c:pt>
                <c:pt idx="6">
                  <c:v>33.0</c:v>
                </c:pt>
                <c:pt idx="7">
                  <c:v>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67-4948-84FC-DCCC2F442D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Проникновение интернета</c:v>
                </c:pt>
                <c:pt idx="1">
                  <c:v>Проникновение смартфонов</c:v>
                </c:pt>
                <c:pt idx="2">
                  <c:v>Проникновение мобильного интернета</c:v>
                </c:pt>
                <c:pt idx="3">
                  <c:v>Доля организаций, имеющих интернет-сайт</c:v>
                </c:pt>
                <c:pt idx="4">
                  <c:v>Доля граждан, получивших госуслуги через интернет</c:v>
                </c:pt>
                <c:pt idx="5">
                  <c:v>Доля граждан, совершавших покупки онлайн</c:v>
                </c:pt>
                <c:pt idx="6">
                  <c:v>Доля организаций, использующих CRM-системы</c:v>
                </c:pt>
                <c:pt idx="7">
                  <c:v>Доля электронной торговли в общем объёме розницы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73.0</c:v>
                </c:pt>
                <c:pt idx="1">
                  <c:v>60.0</c:v>
                </c:pt>
                <c:pt idx="2">
                  <c:v>47.0</c:v>
                </c:pt>
                <c:pt idx="3">
                  <c:v>43.0</c:v>
                </c:pt>
                <c:pt idx="4">
                  <c:v>29.0</c:v>
                </c:pt>
                <c:pt idx="5">
                  <c:v>23.0</c:v>
                </c:pt>
                <c:pt idx="6">
                  <c:v>10.0</c:v>
                </c:pt>
                <c:pt idx="7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67-4948-84FC-DCCC2F442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-2038549144"/>
        <c:axId val="-2038531704"/>
      </c:barChart>
      <c:catAx>
        <c:axId val="-2038549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-2038531704"/>
        <c:crosses val="autoZero"/>
        <c:auto val="1"/>
        <c:lblAlgn val="ctr"/>
        <c:lblOffset val="100"/>
        <c:noMultiLvlLbl val="0"/>
      </c:catAx>
      <c:valAx>
        <c:axId val="-2038531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-2038549144"/>
        <c:crosses val="autoZero"/>
        <c:crossBetween val="between"/>
      </c:valAx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.12549495023618"/>
          <c:y val="0.886887475321736"/>
          <c:w val="0.257966867158619"/>
          <c:h val="0.0746493131943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>
      <a:solidFill>
        <a:schemeClr val="bg1">
          <a:lumMod val="9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258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9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2.png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-36512" y="2353728"/>
            <a:ext cx="1872208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0" y="692697"/>
            <a:ext cx="2745086" cy="89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656109"/>
            <a:ext cx="4211960" cy="120032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Абел Гезевич,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академик РАН</a:t>
            </a: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2520" y="2473648"/>
            <a:ext cx="6768752" cy="158504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</a:t>
            </a:r>
            <a:r>
              <a:rPr lang="ru-RU" sz="2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Новое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правительство </a:t>
            </a:r>
            <a:endParaRPr lang="ru-RU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переход к социально-экономическому росту в России</a:t>
            </a:r>
          </a:p>
          <a:p>
            <a:pPr algn="ctr"/>
            <a:r>
              <a:rPr lang="ru-RU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 </a:t>
            </a:r>
          </a:p>
          <a:p>
            <a:pPr algn="ctr"/>
            <a:endParaRPr lang="ru-RU" sz="2100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301208"/>
            <a:ext cx="7848872" cy="8771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 Москва</a:t>
            </a:r>
          </a:p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</a:t>
            </a:r>
            <a:r>
              <a:rPr lang="en-US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11</a:t>
            </a: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марта 2020 г.</a:t>
            </a:r>
            <a:r>
              <a:rPr lang="ru-RU" sz="1600" dirty="0"/>
              <a:t> </a:t>
            </a:r>
            <a:endParaRPr lang="ru-RU" sz="1700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205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00991" y="408217"/>
            <a:ext cx="831441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100" dirty="0" smtClean="0">
                <a:latin typeface="Arial Narrow" panose="020B0606020202030204" pitchFamily="34" charset="0"/>
              </a:rPr>
              <a:t>Демографический кризис в России. 2016-2019 гг.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18335" y="1565146"/>
          <a:ext cx="8474145" cy="407936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154601">
                  <a:extLst>
                    <a:ext uri="{9D8B030D-6E8A-4147-A177-3AD203B41FA5}">
                      <a16:colId xmlns:a16="http://schemas.microsoft.com/office/drawing/2014/main" xmlns="" val="2754874551"/>
                    </a:ext>
                  </a:extLst>
                </a:gridCol>
                <a:gridCol w="718200">
                  <a:extLst>
                    <a:ext uri="{9D8B030D-6E8A-4147-A177-3AD203B41FA5}">
                      <a16:colId xmlns:a16="http://schemas.microsoft.com/office/drawing/2014/main" xmlns="" val="1119930959"/>
                    </a:ext>
                  </a:extLst>
                </a:gridCol>
                <a:gridCol w="776808">
                  <a:extLst>
                    <a:ext uri="{9D8B030D-6E8A-4147-A177-3AD203B41FA5}">
                      <a16:colId xmlns:a16="http://schemas.microsoft.com/office/drawing/2014/main" xmlns="" val="426442551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422386782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982767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76084969"/>
                    </a:ext>
                  </a:extLst>
                </a:gridCol>
                <a:gridCol w="1083744">
                  <a:extLst>
                    <a:ext uri="{9D8B030D-6E8A-4147-A177-3AD203B41FA5}">
                      <a16:colId xmlns:a16="http://schemas.microsoft.com/office/drawing/2014/main" xmlns="" val="3868523582"/>
                    </a:ext>
                  </a:extLst>
                </a:gridCol>
                <a:gridCol w="1148504">
                  <a:extLst>
                    <a:ext uri="{9D8B030D-6E8A-4147-A177-3AD203B41FA5}">
                      <a16:colId xmlns:a16="http://schemas.microsoft.com/office/drawing/2014/main" xmlns="" val="412494658"/>
                    </a:ext>
                  </a:extLst>
                </a:gridCol>
              </a:tblGrid>
              <a:tr h="381666">
                <a:tc rowSpan="2"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                                      Тысяч чел.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1647599"/>
                  </a:ext>
                </a:extLst>
              </a:tr>
              <a:tr h="834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 г.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  2016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2018 г.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к  2017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г.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  2018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1549507"/>
                  </a:ext>
                </a:extLst>
              </a:tr>
              <a:tr h="440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Родившихся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1888,7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1689,9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1604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1485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198,8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 120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64401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Умерших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1891,0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1824,3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1827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1801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27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4663334"/>
                  </a:ext>
                </a:extLst>
              </a:tr>
              <a:tr h="7238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Естественный прирост (+), убыль (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2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134,4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223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316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82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0035432"/>
                  </a:ext>
                </a:extLst>
              </a:tr>
              <a:tr h="407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Сальдо миграции (+)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261,9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211,9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125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6,3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+ 161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7292828"/>
                  </a:ext>
                </a:extLst>
              </a:tr>
              <a:tr h="51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 убыль (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 населения России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259,6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77,5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30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057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39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84" y="746120"/>
            <a:ext cx="81586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Экономические показатели, предусмотренные в Послании Федеральному Собранию и Указе Президента РФ В.В. Путина на перспективу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684808"/>
            <a:ext cx="8954200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Россия должна войти в число пяти крупнейших экономик мира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 период до 2024 г.</a:t>
            </a:r>
          </a:p>
          <a:p>
            <a:pPr marL="182563" lvl="0" indent="-182563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Прирост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ВВП на душу населения до 2025 г.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– 50%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Увеличение количества организаций, осуществляющих технологические </a:t>
            </a:r>
            <a:endParaRPr lang="ru-RU" sz="17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инновации, с 10%                                                                                                            – до 50%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Вклад малого предпринимательства в ВВП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20% к 2025 г.                                        – 40%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Число занятых малым бизнесом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с 19 млн чел.                                          – до 25 млн чел.</a:t>
            </a: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Обеспечить ежегодный прирост производительности труда в отраслях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материального производства                                                                                         – не ниже 5%</a:t>
            </a: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инвестиции в составе ВВП с 18% в 2017 г. в %%                                       – сначала до 25%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– потом до 27%</a:t>
            </a: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Годовой объём </a:t>
            </a:r>
            <a:r>
              <a:rPr lang="ru-RU" sz="17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несырьевого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неэнергетического экспорта увеличить за 6 лет </a:t>
            </a:r>
          </a:p>
          <a:p>
            <a:pPr lvl="0" fontAlgn="base"/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(до 2024 г.) с 169 млрд долл. в 2016 г.,                                                                          – до 250 млрд долл.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в том числе машиностроения с 24,4 млрд долл. в 2016 г.                                – до 50 млрд долл.</a:t>
            </a:r>
          </a:p>
        </p:txBody>
      </p:sp>
    </p:spTree>
    <p:extLst>
      <p:ext uri="{BB962C8B-B14F-4D97-AF65-F5344CB8AC3E}">
        <p14:creationId xmlns:p14="http://schemas.microsoft.com/office/powerpoint/2010/main" val="195736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950457"/>
            <a:ext cx="8917624" cy="508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Объём экспорта услуг, включая образование, международный туризм, </a:t>
            </a:r>
          </a:p>
          <a:p>
            <a:pPr lvl="0" algn="just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транспорт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, с 50,6 млрд долл. в 2016 г.                                                                       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до 100 млрд долл.</a:t>
            </a:r>
          </a:p>
          <a:p>
            <a:pPr marL="182563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Расходы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 строительство и обустройство автомобильных дорог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</a:p>
          <a:p>
            <a:pPr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за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лет (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2024 г.)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11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трлн руб. </a:t>
            </a:r>
          </a:p>
          <a:p>
            <a:pPr marL="182563" indent="-182563" algn="just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пропускную способность Транссиба и БАМа за 6 лет (до 2024 г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.)</a:t>
            </a:r>
          </a:p>
          <a:p>
            <a:pPr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с 120 млн т.          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180 млн т.</a:t>
            </a:r>
          </a:p>
          <a:p>
            <a:pPr marL="182563" indent="-182563" algn="just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грузопоток по Северному морскому пути к 2025 г. в 10 раз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80 млн т.  </a:t>
            </a:r>
            <a:endParaRPr lang="ru-RU" altLang="ru-RU" sz="165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  <a:p>
            <a:pPr marL="182563" lvl="0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транспортные перевозки контейнеров по железным дорогам</a:t>
            </a:r>
          </a:p>
          <a:p>
            <a:pPr lvl="0"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за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лет (до 2024 г.)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4 раза</a:t>
            </a:r>
          </a:p>
          <a:p>
            <a:pPr marL="182563" lvl="0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Увеличение затрат на развитие цифровой экономики за счёт всех источников </a:t>
            </a:r>
          </a:p>
          <a:p>
            <a:pPr lvl="0" algn="just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(по доле в ВВП)  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 менее чем в 3 раза</a:t>
            </a:r>
          </a:p>
          <a:p>
            <a:pPr marL="182563" lvl="0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Повсеместный быстрый доступ к интернету, в том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числе  проведение  </a:t>
            </a:r>
            <a:endParaRPr lang="ru-RU" sz="17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волоконно-оптических линий к посёлкам с населением свыше 250 жителей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 6 лет (до 2024 г.)</a:t>
            </a:r>
          </a:p>
          <a:p>
            <a:pPr lvl="0" fontAlgn="base">
              <a:spcBef>
                <a:spcPts val="600"/>
              </a:spcBef>
              <a:spcAft>
                <a:spcPts val="600"/>
              </a:spcAft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7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757153"/>
            <a:ext cx="82524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Социальные показатели,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предусмотренные в Послании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Федеральному Собранию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Указе Президента РФ В.В. Путина на перспективу</a:t>
            </a:r>
          </a:p>
          <a:p>
            <a:pPr eaLnBrk="0" hangingPunct="0"/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048" y="1645920"/>
            <a:ext cx="85004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"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 основе всего лежит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сбережение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народа и благополучие наших граждан. Именно здесь нам нужно совершить решительный прорыв (В.В. Путин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)".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Снизить уровень бедности за 6 лет (до 2024 г.) в 2 раза – с 20 до 10 млн чел.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Расходы на материнство и детство за 6 лет (до 2024 г.) с 2,47 трлн руб. в 2012-2017 гг. до 3,4 трлн руб. (+ 40%).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Ежегодный ввод жилья увеличить за 6 лет (к 2024 г.) с 80 млн до 120 млн кв. м.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Численность ежегодно улучшающих свои жилищные условия с 3 млн чел. увеличить до 5 млн чел.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Снизить размер ипотечного кредита с 9,5% до 7-8%.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Повышение международного рейтинга по качеству общего образования за 6 лет (до 2024 г.) с 33 места среди стран мира – вхождение в 10 ведущих стран.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Создание новых научно-образовательных центров мирового уровня на основе интеграции университетов и научных организаций – не менее 15.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67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3920"/>
            <a:ext cx="81941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развития здравоохранения на перспективу до 202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612482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медицинские расходы в составе ВВП за 6 лет (до 2024 г.) с 4% до 5%, увеличение расходов в 2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Ожидаемая продолжительность жизни с 73 лет до 2025 г. – 78 лет, до 2030 г. – 80, в том числе здоровой жизни в 2025 г. – до 67 лет.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трудоспособном возрасте на 100 тыс. человек населения за 6 лет (до 2024 г.) с 530 чел. в 2016 г. до 350 чел.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младенческой смертности на 1000 родившихся живыми за 6 лет (до 2024 г.) с 5,5 до 4,5.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ДТП за 6 лет (до 2024 г.)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в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3,5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Обеспечение охвата всех граждан профилактическими осмотрами – не реже 1 раза в год.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показателей смертности за 6 лет (до 2024 г.) на 100 тыс. человек населения: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- от болезней кровообращения с 616 в 2016 г. </a:t>
            </a:r>
            <a:r>
              <a:rPr lang="en-US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450 случаев;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- от онкологических болезней с 204 в 2016 г. </a:t>
            </a:r>
            <a:r>
              <a:rPr lang="en-US" sz="170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ru-RU" sz="170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185 случаев.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8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548680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57153"/>
            <a:ext cx="81941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 Narrow" panose="020B0606020202030204" pitchFamily="34" charset="0"/>
              </a:rPr>
              <a:t>Цели и задачи национальной программы </a:t>
            </a:r>
            <a:r>
              <a:rPr lang="ru-RU" sz="2000" dirty="0" smtClean="0">
                <a:latin typeface="Arial Narrow" panose="020B0606020202030204" pitchFamily="34" charset="0"/>
              </a:rPr>
              <a:t>"Цифровая </a:t>
            </a:r>
            <a:r>
              <a:rPr lang="ru-RU" sz="2000" dirty="0">
                <a:latin typeface="Arial Narrow" panose="020B0606020202030204" pitchFamily="34" charset="0"/>
              </a:rPr>
              <a:t>экономика Российской Федерации" </a:t>
            </a:r>
            <a:r>
              <a:rPr lang="ru-RU" sz="2000" dirty="0" smtClean="0">
                <a:latin typeface="Arial Narrow" panose="020B0606020202030204" pitchFamily="34" charset="0"/>
              </a:rPr>
              <a:t>на </a:t>
            </a:r>
            <a:r>
              <a:rPr lang="ru-RU" sz="2000" dirty="0">
                <a:latin typeface="Arial Narrow" panose="020B0606020202030204" pitchFamily="34" charset="0"/>
              </a:rPr>
              <a:t>2018-2024 гг., п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редусмотренные в Указе Президента РФ В.В. Путина от 7 мая 2018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33995"/>
            <a:ext cx="858158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Достижение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следующих целей и целевых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показателей (обеспечить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 2024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году):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Увеличение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внутренних затрат на развитие цифровой экономики за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счёт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всех источников (по доле в валовом внутреннем продукте страны) не менее чем в три раза по сравнению с 2017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годом.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оздание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устойчивой и безопасной информационно-телекоммуникационной инфраструктуры высокоскоростной передачи, обработки и хранения больших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объёмов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данных, доступной для всех организаций 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домохозяйств.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И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спользование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преимущественно отечественного программного обеспечения государственными органами, органами местного самоуправления 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организациями.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6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2048" y="620688"/>
            <a:ext cx="85324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Р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ешение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следующих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задач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(обеспечить в 2024 году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):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системы правового регулирования цифровой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экономики.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глобальной конкурентоспособной инфраструктуры передачи, обработки и хранения данных преимущественно на основе отечественных разработок.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подготовки высококвалифицированных кадров для цифровой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экономики.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информационной безопасности на основе отечественных разработок при передаче, обработке и хранении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данных.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сквозных цифровых технологий преимущественно на основе отечественных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разработок.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Внедрение цифровых технологий и платформенных решений в сферах государственного управления и оказания государственных услуг.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Преобразование приоритетных отраслей экономики и социальной сферы.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комплексной системы финансирования проектов по разработке и (или) внедрению цифровых технологий и платформенных решений.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Разработка и внедрение национального механизма осуществления согласованной политики государств – членов Евразийского экономического союза при реализации планов в области развития цифровой экономики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05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-6334" y="50311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цифровой экономики и ее составляющих в ВВП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1" y="1196752"/>
            <a:ext cx="8982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altLang="ru-RU" sz="1600" dirty="0" smtClean="0">
                <a:latin typeface="Arial Narrow" panose="020B0606020202030204" pitchFamily="34" charset="0"/>
              </a:rPr>
              <a:t>Доля цифровой экономики и её составляющих в ВВП РФ в 2017 г. была в 2-3 раза ниже, чем у</a:t>
            </a:r>
          </a:p>
          <a:p>
            <a:pPr indent="446088"/>
            <a:r>
              <a:rPr lang="ru-RU" altLang="ru-RU" sz="1600" dirty="0" smtClean="0">
                <a:latin typeface="Arial Narrow" panose="020B0606020202030204" pitchFamily="34" charset="0"/>
              </a:rPr>
              <a:t>передовых государств. Но у страны есть шанс войти в число мировых лидеров. 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52536" y="1772816"/>
            <a:ext cx="878388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446088"/>
            <a:r>
              <a:rPr lang="ru-RU" altLang="ru-RU" u="sng" dirty="0">
                <a:latin typeface="Arial Narrow" panose="020B0606020202030204" pitchFamily="34" charset="0"/>
              </a:rPr>
              <a:t>Доля цифровой экономики и её составляющих в </a:t>
            </a:r>
            <a:r>
              <a:rPr lang="ru-RU" altLang="ru-RU" u="sng" dirty="0" smtClean="0">
                <a:latin typeface="Arial Narrow" panose="020B0606020202030204" pitchFamily="34" charset="0"/>
              </a:rPr>
              <a:t>ВВП, 2017 </a:t>
            </a:r>
            <a:r>
              <a:rPr lang="ru-RU" altLang="ru-RU" u="sng" dirty="0">
                <a:latin typeface="Arial Narrow" panose="020B0606020202030204" pitchFamily="34" charset="0"/>
              </a:rPr>
              <a:t>г. </a:t>
            </a:r>
            <a:endParaRPr lang="ru-RU" altLang="ru-RU" u="sng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79511" y="2204864"/>
          <a:ext cx="8697979" cy="35098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xmlns="" val="26502642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946818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89862994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7629393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687925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135041343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65650043"/>
                    </a:ext>
                  </a:extLst>
                </a:gridCol>
                <a:gridCol w="777098">
                  <a:extLst>
                    <a:ext uri="{9D8B030D-6E8A-4147-A177-3AD203B41FA5}">
                      <a16:colId xmlns:a16="http://schemas.microsoft.com/office/drawing/2014/main" xmlns="" val="161846451"/>
                    </a:ext>
                  </a:extLst>
                </a:gridCol>
              </a:tblGrid>
              <a:tr h="371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США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Китай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стран Западной Европы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Бразилия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Чехия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3975415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Расходы домохозяйств на цифровые продукты и услуги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8826628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компаний в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цифровизацию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7637653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Госрасходы на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цифровизацию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5709490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 ИКТ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084569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Импорт ИКТ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- 6,1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0548510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Итоговая доля цифровой экономики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437115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1" y="5879013"/>
            <a:ext cx="8697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altLang="ru-RU" sz="1600" u="sng" dirty="0" smtClean="0">
                <a:latin typeface="Arial Narrow" panose="020B0606020202030204" pitchFamily="34" charset="0"/>
              </a:rPr>
              <a:t>№ 2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 по доступности услуг сотовой связи в мире</a:t>
            </a:r>
          </a:p>
          <a:p>
            <a:pPr indent="446088"/>
            <a:r>
              <a:rPr lang="ru-RU" altLang="ru-RU" sz="1600" u="sng" dirty="0" smtClean="0">
                <a:latin typeface="Arial Narrow" panose="020B0606020202030204" pitchFamily="34" charset="0"/>
              </a:rPr>
              <a:t>№ 10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 по доступности широкополосного доступа 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12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80528" y="692696"/>
            <a:ext cx="891304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446088"/>
            <a:r>
              <a:rPr lang="ru-RU" altLang="ru-RU" dirty="0" smtClean="0">
                <a:latin typeface="Arial Narrow" panose="020B0606020202030204" pitchFamily="34" charset="0"/>
              </a:rPr>
              <a:t>      </a:t>
            </a:r>
            <a:r>
              <a:rPr lang="ru-RU" altLang="ru-RU" u="sng" dirty="0" smtClean="0">
                <a:latin typeface="Arial Narrow" panose="020B0606020202030204" pitchFamily="34" charset="0"/>
              </a:rPr>
              <a:t>Распространение цифровых услуг в России:</a:t>
            </a:r>
            <a:endParaRPr lang="ru-RU" altLang="ru-RU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251520" y="1535844"/>
          <a:ext cx="8612482" cy="460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490113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</p:spTree>
    <p:extLst>
      <p:ext uri="{BB962C8B-B14F-4D97-AF65-F5344CB8AC3E}">
        <p14:creationId xmlns:p14="http://schemas.microsoft.com/office/powerpoint/2010/main" val="4382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40466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2696"/>
            <a:ext cx="8203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Национальные проекты Правительства Российской Федерации на 2019-2024 гг.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654736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Человеческий капитал</a:t>
            </a:r>
            <a:r>
              <a:rPr lang="en-US" u="sng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en-US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5,7 трлн руб.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Здравоохранение                   –   1725,8  млрд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                                          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Образование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                    –     784,5  млрд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Демография                            –    3105,2  млрд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Культура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113,5  млрд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Комфортная среда для жизни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9,9 трлн руб.</a:t>
            </a:r>
            <a:endParaRPr lang="ru-RU" sz="1700" u="sng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Безопасные и качественные автомобильные дороги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4779,7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Жильё и городская среда             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1066,2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Экология                                         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4041,0 млрд руб.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Наука                                               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636,8 млрд руб.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Экономический рост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10,1 трлн руб.</a:t>
            </a:r>
            <a:endParaRPr lang="ru-RU" sz="1700" u="sng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Малое и среднее предпринимательство и поддержка индивидуальной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предпринимательской инициативы                           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 481,5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Цифровая экономика                                                   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1634,9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Производительность труда и поддержка занятости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   52,1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Международная кооперация и экспорт                                                                          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 956,8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Комплексный план модернизации и расширения магистральной инфраструктуры  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6348,0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</a:t>
            </a:r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Общий бюджет всех 13 национальных проектов – 25,7 трлн руб.</a:t>
            </a:r>
            <a:endParaRPr lang="ru-RU" i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6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50382" y="404664"/>
            <a:ext cx="8180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ru-RU" sz="2000" dirty="0" smtClean="0">
                <a:latin typeface="Arial Narrow" panose="020B0606020202030204" pitchFamily="34" charset="0"/>
              </a:rPr>
              <a:t>Динамика основных экономических и социальных показателей России  </a:t>
            </a:r>
            <a:r>
              <a:rPr lang="en-US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85678" y="1472803"/>
          <a:ext cx="8429721" cy="51461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68408">
                  <a:extLst>
                    <a:ext uri="{9D8B030D-6E8A-4147-A177-3AD203B41FA5}">
                      <a16:colId xmlns:a16="http://schemas.microsoft.com/office/drawing/2014/main" xmlns="" val="3204549124"/>
                    </a:ext>
                  </a:extLst>
                </a:gridCol>
                <a:gridCol w="1744579">
                  <a:extLst>
                    <a:ext uri="{9D8B030D-6E8A-4147-A177-3AD203B41FA5}">
                      <a16:colId xmlns:a16="http://schemas.microsoft.com/office/drawing/2014/main" xmlns="" val="2166676851"/>
                    </a:ext>
                  </a:extLst>
                </a:gridCol>
                <a:gridCol w="1745480">
                  <a:extLst>
                    <a:ext uri="{9D8B030D-6E8A-4147-A177-3AD203B41FA5}">
                      <a16:colId xmlns:a16="http://schemas.microsoft.com/office/drawing/2014/main" xmlns="" val="2642697739"/>
                    </a:ext>
                  </a:extLst>
                </a:gridCol>
                <a:gridCol w="1471254">
                  <a:extLst>
                    <a:ext uri="{9D8B030D-6E8A-4147-A177-3AD203B41FA5}">
                      <a16:colId xmlns:a16="http://schemas.microsoft.com/office/drawing/2014/main" xmlns="" val="3008163755"/>
                    </a:ext>
                  </a:extLst>
                </a:gridCol>
              </a:tblGrid>
              <a:tr h="44157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1 период</a:t>
                      </a:r>
                      <a:endParaRPr lang="en-US" sz="1500" b="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(1991-1998 гг.)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2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(1999-2008 гг.)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3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(2009-2017 гг.)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3142300"/>
                  </a:ext>
                </a:extLst>
              </a:tr>
              <a:tr h="460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по периодам в </a:t>
                      </a:r>
                      <a:r>
                        <a:rPr lang="ru-RU" sz="1500" b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%% </a:t>
                      </a:r>
                      <a:r>
                        <a:rPr lang="ru-RU" sz="1500" b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 начальному году периода</a:t>
                      </a:r>
                      <a:r>
                        <a:rPr lang="ru-RU" sz="1500" b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принятому за 100%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5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9780366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57985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639191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366152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0706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049801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 безработных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конце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периода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38136"/>
                  </a:ext>
                </a:extLst>
              </a:tr>
              <a:tr h="429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Депопуляция населения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конце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периода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(тыс. человек)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5872304"/>
                  </a:ext>
                </a:extLst>
              </a:tr>
              <a:tr h="2041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в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%%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 начальному году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67699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192873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017054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72868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02723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5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9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40466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2696"/>
            <a:ext cx="827640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Национальные проекты Правительства Российской Федерации на 2019-2024 гг.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 – </a:t>
            </a:r>
            <a:r>
              <a:rPr lang="ru-RU" sz="2000" dirty="0">
                <a:latin typeface="Arial Narrow" panose="020B0606020202030204" pitchFamily="34" charset="0"/>
              </a:rPr>
              <a:t>"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Наука</a:t>
            </a:r>
            <a:r>
              <a:rPr lang="ru-RU" sz="2000" dirty="0">
                <a:latin typeface="Arial Narrow" panose="020B0606020202030204" pitchFamily="34" charset="0"/>
              </a:rPr>
              <a:t> "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3348"/>
            <a:ext cx="86821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Цели и целевые показатели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Обеспечить присутствие РФ в числе пяти ведущих стран мира.                                         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Обеспечение привлекательности работы в РФ для ведущих учёных и молодых исследователей из России и ведущих стран мира.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Опережающее увеличение внутренних затрат ни НИОКР за счёт всех источников по сравнению с ростом ВВП.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Федеральные проекты и их бюджеты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Развитие научной и научно-производственной кооперации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215,0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Развитие передовой инфраструктуры для НИОКР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350,0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Развитие кадрового потенциала НИОКР                    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70,9 млрд руб.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                                                                   Сумма бюджета   –   636 млрд руб.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(Источники: 404,8 млрд руб. – федеральный бюджет и 231, 2 млрд руб. – внебюджетные источники)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В целом предполагаемые затраты на НИОКР в 2018 г.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1,2 трлн руб., а за 2019-2024 гг. – не менее 8 трлн руб. Доля национального проекта во всех затратах – 8%.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Куратор – Голикова Т.А. 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Руководитель – </a:t>
            </a:r>
            <a:r>
              <a:rPr lang="ru-RU" sz="17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Котюков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М.М. (министр) 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Администратор – Медведев А.М. (зам. министра)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6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2" y="404664"/>
            <a:ext cx="582605" cy="8165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3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Семь шагов по возобновлению значимого социально-экономического роста</a:t>
            </a:r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75417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1. 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Переход к форсированному росту инвестиций в основной капитал (по 10% в год) и вложений в сферу «экономики знаний» – главную составляющую человеческого капитала (по 13% в год). Повысить долю инвестиций в ВВП с 17 до 25% и долю вложений в «экономику знаний» в ВВП с 14 до 22% в 2024-2025 гг. К 2030 г. поднять эти доли до 30-35%.</a:t>
            </a:r>
            <a:endParaRPr lang="ru-RU" sz="14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Мобилизация дополнительных 20 трлн руб. инвестиций и 15 трлн руб. вложений, главным образом, за счёт внутренних ресурсов. Дополнить число национальных программ проектом технологического перевооружения действующего производства с подпрограммами по отраслям и проектом введения новых мощностей в высокотехнологических отраслях с </a:t>
            </a:r>
            <a:r>
              <a:rPr lang="ru-RU" sz="14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подпроектами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по производствам в 2020-2024 гг. Поставить задачу технологически реконструировать народное хозяйство за 15 лет до уровня развитых стран. Увеличить объем высокотехнологичных отраслей до 2025 г. в 1,6 раза и до 2030 г. – в 3 раза. 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Определение основных направлений использования этих инвестиций и вложений, прежде всего, для технологического обновления нашей экономики.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4.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Повернуть банковскую систему лицом к выполнению задач социально-экономического развития. Использование инвестиций и вложений в подавляющей части на возмездной основе путём инвестиционного кредитования под 3-5%-</a:t>
            </a:r>
            <a:r>
              <a:rPr lang="ru-RU" sz="14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ную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ставку, для чего необходимо снизить ключевую ставку ЦБ за три года до 4%, а до этого выдавать дешёвые кредиты за счёт бюджетной поддержки. Ввести госгарантии за инвестиционные кредиты для выполнения национальных программ.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5.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Перейти к стимулированию инвестирования и экономического роста путём предоставления безналогового инвестирования за счет средств предприятий и налоговых пауз при технологическом обновлении и вводе новых мощностей для высокотехнологичных отраслей, таможенных льгот, административной поддержки.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Начать </a:t>
            </a:r>
            <a:r>
              <a:rPr lang="ru-RU" sz="1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проведение крупных структурных реформ, в первую очередь, для формирования рыночного и планового механизмов роста, проведя реформы собственности, налоговой системы, формирования конкурентной среды, финансов и банков, территориального управления, отраслей социальной сферы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7.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Прирост средств от возобновления экономического роста направлять преимущественно на рост заработной платы и доходов граждан, обеспечив подъём покупательского спроса при преимущественном увеличении доходов малообеспеченных и среднеобеспеченных семей и значительного сокращения социального неравенства.</a:t>
            </a:r>
          </a:p>
        </p:txBody>
      </p:sp>
    </p:spTree>
    <p:extLst>
      <p:ext uri="{BB962C8B-B14F-4D97-AF65-F5344CB8AC3E}">
        <p14:creationId xmlns:p14="http://schemas.microsoft.com/office/powerpoint/2010/main" val="258140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43992"/>
              </p:ext>
            </p:extLst>
          </p:nvPr>
        </p:nvGraphicFramePr>
        <p:xfrm>
          <a:off x="263768" y="1599973"/>
          <a:ext cx="8700720" cy="464140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6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8786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Развитые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Развивающиеся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3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3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При ежегодном приросте инвестиций по 8-10%: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         Россия 2025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         Россия 2030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33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5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 – 6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3244">
                <a:tc gridSpan="4">
                  <a:txBody>
                    <a:bodyPr/>
                    <a:lstStyle/>
                    <a:p>
                      <a:pPr algn="l"/>
                      <a:r>
                        <a:rPr lang="en-US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Инвестиции в основной капитал по статистике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Накопление основного капитала в системе национальных счётов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4276138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698865"/>
            <a:ext cx="818043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инвестиций в основной капитал и «экономики знаний» в валовом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внутреннем продукте и темпы роста экономики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398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79388" y="-27384"/>
            <a:ext cx="8839200" cy="213904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Сравнение показателей сферы «экономики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знаний» в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 и развитых</a:t>
            </a:r>
          </a:p>
          <a:p>
            <a:pPr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странах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u-RU" sz="2100" dirty="0">
                <a:latin typeface="Arial Narrow" panose="020B0606020202030204" pitchFamily="34" charset="0"/>
                <a:cs typeface="Times New Roman" pitchFamily="18" charset="0"/>
              </a:rPr>
              <a:t>    </a:t>
            </a:r>
          </a:p>
          <a:p>
            <a:pPr algn="just"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65244"/>
              </p:ext>
            </p:extLst>
          </p:nvPr>
        </p:nvGraphicFramePr>
        <p:xfrm>
          <a:off x="288996" y="1777172"/>
          <a:ext cx="8603484" cy="416236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388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0191">
                  <a:extLst>
                    <a:ext uri="{9D8B030D-6E8A-4147-A177-3AD203B41FA5}">
                      <a16:colId xmlns:a16="http://schemas.microsoft.com/office/drawing/2014/main" xmlns="" val="379056959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69744747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7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83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отдельных отраслей и сфер «экономики знаний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»   в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НИОКР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и биотехнологии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8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вес «экономики знаний» в целом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валовом внутреннем продукте  (в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%)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1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052736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90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468660"/>
              </p:ext>
            </p:extLst>
          </p:nvPr>
        </p:nvGraphicFramePr>
        <p:xfrm>
          <a:off x="251520" y="1340769"/>
          <a:ext cx="8718744" cy="52881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02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8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67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010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16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в виде инвестиционного кредита в год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52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2018-2020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в 2020-2025 гг.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2018 г. активы банков превысили ВВП и составили 91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4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долл. в год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до 5 млрд долл.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около 480 млрд долл., из которых будет заимствовано 180 млрд долл. и средства начнут возвращаться.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4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40 трлн. руб. в России и до 700 млрд долл. – за рубежом.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4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3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 долл.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 – 5 млрд долл.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3% ВВП, а с внутренним – менее 15%. Его можно довести до 30-40%.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0466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30596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инвестиций в основной капитал и вложений в «экономику знаний» 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5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90987"/>
              </p:ext>
            </p:extLst>
          </p:nvPr>
        </p:nvGraphicFramePr>
        <p:xfrm>
          <a:off x="395537" y="1575273"/>
          <a:ext cx="8568951" cy="497719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7682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1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56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8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58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95" y="761509"/>
            <a:ext cx="81427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по социально-экономическим показателям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среди стран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62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85200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53380"/>
              </p:ext>
            </p:extLst>
          </p:nvPr>
        </p:nvGraphicFramePr>
        <p:xfrm>
          <a:off x="251520" y="1556792"/>
          <a:ext cx="8640960" cy="487910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 О К А З А Т Е Л 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07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Промышленность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Сельское хозяйство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основной капитал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Грузооборот транспорта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Розничная торговля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населения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2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безработных в 2009 г. (млн. чел.),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 к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экономически активному населению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8,4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Инфляция (изменение потребительских цен в декабре 2009 г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к декабрю 2008 г.)               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8,8</a:t>
                      </a: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цен производителей (декабрь 2009 г. к декабрю 2008 г.)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13,9</a:t>
                      </a: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74343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февраля 2010 г. безработица увеличилась на 0,6 млн. чел. и составила 6,8 млн. чел. или 9,2%. 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Прирост индекса потребительских цен в 2009 г. по отношению к 2008 г. составил 11,7%.</a:t>
                      </a:r>
                      <a:endParaRPr kumimoji="0" lang="en-US" sz="1200" b="1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Прирост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индекса цен производителей в 2009 г.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отношению к 2008 г.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составил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4,3%.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83568" y="746120"/>
            <a:ext cx="81804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экономические и социальные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кризисного 2009 г. в России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38155" y="1249015"/>
            <a:ext cx="3218094" cy="3231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Прирост в %% к предыдущему году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9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12000"/>
              </p:ext>
            </p:extLst>
          </p:nvPr>
        </p:nvGraphicFramePr>
        <p:xfrm>
          <a:off x="235122" y="1700809"/>
          <a:ext cx="8729366" cy="481346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2165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5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49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49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49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53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16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22871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2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2014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101,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промышленного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производства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Продукция сельского хозяйства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Грузооборот транспорта              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103,4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en-US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Оборот розничной торговли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2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Внешнеторговый оборот,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т.ч.:  Экспорт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Импорт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,1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91,7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9,0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82,5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Ввод в действие основных фондов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129,0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97,3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основной капитал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потребительских цен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115,5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64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цен промышленных производителей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117,3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112,4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5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располагаемые денежные доходы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численность безработных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990600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88224" y="1393031"/>
            <a:ext cx="2736304" cy="3231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%% 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предыдущему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00990" y="746120"/>
            <a:ext cx="83964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экономические и социальные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в 2010-2016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5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</p:nvPr>
        </p:nvGraphicFramePr>
        <p:xfrm>
          <a:off x="0" y="1773238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Прирост валового внутреннего продукта России по кварталам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2012-201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1340768"/>
            <a:ext cx="4572000" cy="3231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ВВП в % к соответствующему периоду прошлого года</a:t>
            </a:r>
            <a:r>
              <a:rPr lang="en-US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923138983"/>
              </p:ext>
            </p:extLst>
          </p:nvPr>
        </p:nvGraphicFramePr>
        <p:xfrm>
          <a:off x="91876" y="1663933"/>
          <a:ext cx="8944620" cy="486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244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34183"/>
              </p:ext>
            </p:extLst>
          </p:nvPr>
        </p:nvGraphicFramePr>
        <p:xfrm>
          <a:off x="107505" y="1556792"/>
          <a:ext cx="8844471" cy="506378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92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5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15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0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Прирост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%%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3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Частные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инвестиции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Частные инвестиции выросли с 5897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2012 г. до 8368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2015 г., или на 40% в номинале и 10% в постоянных ценах. Их доля во всех инвестициях выросла с 54 до 58%.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sng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Государственные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                                       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(без инвестиционного кредита)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данным статистики, государственные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(без среднего и малого бизнеса) снизились с 2155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2012 г. до 1863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руб., в реальном выражении – на 31%.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3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крупных </a:t>
                      </a:r>
                      <a:r>
                        <a:rPr kumimoji="0" lang="ru-RU" sz="1500" b="0" u="sng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государственных корпораций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(Газпром, Роснефть, РЖД, Росатом, Ростехнология)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Главным драйвером сокращения инвестиций стал Газпром, инвестиции которого составляли 20% от общих инвестиций и снизились до 6%.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Снизился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инвестиций и у РЖД, Росатома и Ростехнологии. Так что увеличение инвестиций Роснефти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смогло перекрыть убыль их от Газпрома.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консолидированном бюджете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 бюджетные инвестиции сократились в номинале с 1713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2012 г. до 1690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2015 г. при индексе дефляции по инвестициям за 2013-2015 гг. – 127%.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Инвестиционный </a:t>
                      </a:r>
                      <a:r>
                        <a:rPr kumimoji="0" lang="ru-RU" sz="15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кредит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инвестиционного кредита отечественных банков в общих инвестициях сократилась с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7,2%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2012 г. до 5,9%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0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Общие инвестиции в экономике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2014 г. инвестиции снизились на 2,7% и в 2015 г. – на 8,4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04664"/>
            <a:ext cx="620980" cy="84336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52120" y="1196752"/>
            <a:ext cx="35101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(прирост 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%%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2015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2012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6632" y="732624"/>
            <a:ext cx="8183048" cy="7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инвестиций в основной капитал в 2013-2015 гг. </a:t>
            </a:r>
            <a:b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постоянных ценах)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0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23118"/>
              </p:ext>
            </p:extLst>
          </p:nvPr>
        </p:nvGraphicFramePr>
        <p:xfrm>
          <a:off x="445215" y="1556792"/>
          <a:ext cx="8561626" cy="492219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237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1864">
                  <a:extLst>
                    <a:ext uri="{9D8B030D-6E8A-4147-A177-3AD203B41FA5}">
                      <a16:colId xmlns:a16="http://schemas.microsoft.com/office/drawing/2014/main" xmlns="" val="1382479336"/>
                    </a:ext>
                  </a:extLst>
                </a:gridCol>
                <a:gridCol w="721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18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8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1864">
                  <a:extLst>
                    <a:ext uri="{9D8B030D-6E8A-4147-A177-3AD203B41FA5}">
                      <a16:colId xmlns:a16="http://schemas.microsoft.com/office/drawing/2014/main" xmlns="" val="1637227871"/>
                    </a:ext>
                  </a:extLst>
                </a:gridCol>
                <a:gridCol w="649677">
                  <a:extLst>
                    <a:ext uri="{9D8B030D-6E8A-4147-A177-3AD203B41FA5}">
                      <a16:colId xmlns:a16="http://schemas.microsoft.com/office/drawing/2014/main" xmlns="" val="2573990751"/>
                    </a:ext>
                  </a:extLst>
                </a:gridCol>
                <a:gridCol w="721864">
                  <a:extLst>
                    <a:ext uri="{9D8B030D-6E8A-4147-A177-3AD203B41FA5}">
                      <a16:colId xmlns:a16="http://schemas.microsoft.com/office/drawing/2014/main" xmlns="" val="2973359640"/>
                    </a:ext>
                  </a:extLst>
                </a:gridCol>
                <a:gridCol w="1342990">
                  <a:extLst>
                    <a:ext uri="{9D8B030D-6E8A-4147-A177-3AD203B41FA5}">
                      <a16:colId xmlns:a16="http://schemas.microsoft.com/office/drawing/2014/main" xmlns="" val="1576091563"/>
                    </a:ext>
                  </a:extLst>
                </a:gridCol>
              </a:tblGrid>
              <a:tr h="486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2013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2014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</a:t>
                      </a: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 2013 –201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Промышленность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Транспорт (грузооборот)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Сельское хозяйство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0,6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6,0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9924167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Импорт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Розничный товарооборот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Платные услуги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Ввод жилья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4,9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177500"/>
                  </a:ext>
                </a:extLst>
              </a:tr>
              <a:tr h="486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душу населения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0,5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4,1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5,5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1,2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0,2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631676"/>
                  </a:ext>
                </a:extLst>
              </a:tr>
              <a:tr h="486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Инфляция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(рост потребительских цен)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743307"/>
                  </a:ext>
                </a:extLst>
              </a:tr>
              <a:tr h="27363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276887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920" y="3883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04623" y="692696"/>
            <a:ext cx="85141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Социально-экономическое развитие России в период стагнации и рецессии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2013-201</a:t>
            </a:r>
            <a:r>
              <a:rPr lang="en-US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гг.,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%% к предыдущему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sz="20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8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0" y="1366500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Приток и отток капитала из России в 2006-201</a:t>
            </a:r>
            <a:r>
              <a:rPr lang="en-US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5976" y="1196752"/>
            <a:ext cx="4440552" cy="3442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млрд. долл.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4C5B0638-0A92-4ADC-9969-C322420E2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696998"/>
              </p:ext>
            </p:extLst>
          </p:nvPr>
        </p:nvGraphicFramePr>
        <p:xfrm>
          <a:off x="179512" y="1588040"/>
          <a:ext cx="8684489" cy="45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9" y="6088021"/>
            <a:ext cx="8424936" cy="3231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792000" indent="-457200" algn="just" eaLnBrk="0" hangingPunct="0">
              <a:spcBef>
                <a:spcPts val="600"/>
              </a:spcBef>
              <a:defRPr/>
            </a:pP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2008-2019 г. суммарный отток капитала из России составил более 770 млрд долл</a:t>
            </a:r>
            <a:r>
              <a:rPr lang="ru-RU" sz="1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1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3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404664"/>
            <a:ext cx="8424936" cy="61926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542925" eaLnBrk="0" hangingPunct="0">
              <a:defRPr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долг России на начало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в 2007-201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гг. </a:t>
            </a:r>
            <a:endParaRPr lang="en-US" sz="21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данным Центрального банка России)</a:t>
            </a:r>
          </a:p>
          <a:p>
            <a:pPr marL="432000" eaLnBrk="0" hangingPunct="0"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                                                                                </a:t>
            </a:r>
            <a:r>
              <a:rPr lang="en-US" sz="1500" dirty="0" smtClean="0">
                <a:latin typeface="Arial Narrow" panose="020B0606020202030204" pitchFamily="34" charset="0"/>
              </a:rPr>
              <a:t>               </a:t>
            </a:r>
            <a:r>
              <a:rPr lang="ru-RU" sz="1500" dirty="0" smtClean="0">
                <a:latin typeface="Arial Narrow" panose="020B0606020202030204" pitchFamily="34" charset="0"/>
              </a:rPr>
              <a:t>                         </a:t>
            </a:r>
            <a:r>
              <a:rPr lang="en-US" sz="1500" dirty="0" smtClean="0">
                <a:latin typeface="Arial Narrow" panose="020B0606020202030204" pitchFamily="34" charset="0"/>
              </a:rPr>
              <a:t>                        </a:t>
            </a:r>
            <a:r>
              <a:rPr lang="ru-RU" sz="1500" dirty="0" smtClean="0">
                <a:latin typeface="Arial Narrow" panose="020B0606020202030204" pitchFamily="34" charset="0"/>
              </a:rPr>
              <a:t>  </a:t>
            </a:r>
            <a:r>
              <a:rPr lang="ru-RU" sz="1600" dirty="0" smtClean="0">
                <a:latin typeface="Arial Narrow" panose="020B0606020202030204" pitchFamily="34" charset="0"/>
              </a:rPr>
              <a:t>(млрд долл. США)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900"/>
              </a:spcBef>
              <a:defRPr/>
            </a:pPr>
            <a:endParaRPr lang="ru-RU" sz="13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92000" indent="-457200" eaLnBrk="0" hangingPunct="0">
              <a:spcBef>
                <a:spcPts val="600"/>
              </a:spcBef>
              <a:defRPr/>
            </a:pP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Из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521,6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 внешнего долга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России в 2018 г.: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банки – 138,6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долл., другие предприятия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 организации – 340,0 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долл., органы государственного управления – 32,1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</a:t>
            </a:r>
            <a:endParaRPr lang="en-US" sz="1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600"/>
              </a:spcBef>
              <a:defRPr/>
            </a:pP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2019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г. Россия выплатила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109 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 внешнего долга.</a:t>
            </a:r>
          </a:p>
          <a:p>
            <a:pPr marL="542925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77038923"/>
              </p:ext>
            </p:extLst>
          </p:nvPr>
        </p:nvGraphicFramePr>
        <p:xfrm>
          <a:off x="179513" y="1623342"/>
          <a:ext cx="8809040" cy="403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26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9922</TotalTime>
  <Words>3925</Words>
  <Application>Microsoft Macintosh PowerPoint</Application>
  <PresentationFormat>Экран (4:3)</PresentationFormat>
  <Paragraphs>918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Nikolay</cp:lastModifiedBy>
  <cp:revision>1581</cp:revision>
  <cp:lastPrinted>2020-03-06T12:01:04Z</cp:lastPrinted>
  <dcterms:created xsi:type="dcterms:W3CDTF">2014-06-30T10:57:10Z</dcterms:created>
  <dcterms:modified xsi:type="dcterms:W3CDTF">2020-03-13T13:45:08Z</dcterms:modified>
</cp:coreProperties>
</file>